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E836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772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IT系统需求评审会议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731520" y="201168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6000" b="1" dirty="0">
                <a:solidFill>
                  <a:srgbClr val="E8363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W30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999999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2026年7月22日  08:40 – 09:59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33832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999999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会议号 509145388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31520" y="402336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陈家锋 · 林立逵 · 郑意达 · 欧建达 · 张敏 · 陈俊杰 · 郝军玲 · 童可可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待办事项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731520" y="1097280"/>
            <a:ext cx="1371600" cy="54864"/>
          </a:xfrm>
          <a:prstGeom prst="rect">
            <a:avLst/>
          </a:prstGeom>
          <a:solidFill>
            <a:srgbClr val="E8363B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" y="1554480"/>
            <a:ext cx="1097280" cy="365760"/>
          </a:xfrm>
          <a:prstGeom prst="rect">
            <a:avLst/>
          </a:prstGeom>
          <a:solidFill>
            <a:srgbClr val="E8363B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554480"/>
            <a:ext cx="1097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@欧建达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2011680" y="15544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将月结成本分摊防呆控制及物料价格控制校验需求发送给领导确认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731520" y="2377440"/>
            <a:ext cx="1097280" cy="365760"/>
          </a:xfrm>
          <a:prstGeom prst="rect">
            <a:avLst/>
          </a:prstGeom>
          <a:solidFill>
            <a:srgbClr val="E8363B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2377440"/>
            <a:ext cx="1097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@林立逵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011680" y="237744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修正需求提报流程，将业务部门提出人修改为实际业务人员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731520" y="3200400"/>
            <a:ext cx="1097280" cy="365760"/>
          </a:xfrm>
          <a:prstGeom prst="rect">
            <a:avLst/>
          </a:prstGeom>
          <a:solidFill>
            <a:srgbClr val="E8363B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3200400"/>
            <a:ext cx="1097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@郝军玲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011680" y="320040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与用户确认产品地图系统除工厂信息外是否还有其他字段需要增加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731520" y="4023360"/>
            <a:ext cx="1097280" cy="365760"/>
          </a:xfrm>
          <a:prstGeom prst="rect">
            <a:avLst/>
          </a:prstGeom>
          <a:solidFill>
            <a:srgbClr val="E8363B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023360"/>
            <a:ext cx="1097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@郝军玲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011680" y="402336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确认业务下单流程是否会因系统上线而改变，避免计划排产混乱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1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E836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371600"/>
            <a:ext cx="7315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600" b="1" dirty="0">
                <a:solidFill>
                  <a:srgbClr val="E8363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END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731520" y="29260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666666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IT系统需求评审会议 · W30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33832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55555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2026年7月22日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274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议程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731520" y="1097280"/>
            <a:ext cx="1371600" cy="54864"/>
          </a:xfrm>
          <a:prstGeom prst="rect">
            <a:avLst/>
          </a:prstGeom>
          <a:solidFill>
            <a:srgbClr val="E8363B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55448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E8363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01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463040" y="15544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月结成本分摊防呆控制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463040" y="1810512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禁止分摊至历史产成品 · 制造费用科目管控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2212848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E8363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02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463040" y="221284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物料主数据价格控制校验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463040" y="2468880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价格控制规则 · 异常预警 · 报表增强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31520" y="2871216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E8363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03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463040" y="28712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流程规范与权限管理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463040" y="3127248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需求提报合规 · 代码开发权限 · 前台化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31520" y="3529584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E8363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04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1463040" y="3529584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产品地图系统需求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463040" y="3785616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工厂型号台账 · 选型效率提升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31520" y="4187952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E8363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05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1463040" y="418795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渠道返利系统需求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463040" y="4443984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历史数据隔离 · 售后折款字段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74320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400" b="1" dirty="0">
                <a:solidFill>
                  <a:srgbClr val="E8363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</a:t>
            </a:r>
            <a:endParaRPr lang="en-US" sz="14400" dirty="0"/>
          </a:p>
        </p:txBody>
      </p:sp>
      <p:sp>
        <p:nvSpPr>
          <p:cNvPr id="3" name="Text 1"/>
          <p:cNvSpPr/>
          <p:nvPr/>
        </p:nvSpPr>
        <p:spPr>
          <a:xfrm>
            <a:off x="3840480" y="1645920"/>
            <a:ext cx="47548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SAP月结优化</a:t>
            </a:r>
            <a:endParaRPr lang="en-US" sz="3600" dirty="0"/>
          </a:p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与权限管理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3840480" y="3474720"/>
            <a:ext cx="1828800" cy="54864"/>
          </a:xfrm>
          <a:prstGeom prst="rect">
            <a:avLst/>
          </a:prstGeom>
          <a:solidFill>
            <a:srgbClr val="E8363B"/>
          </a:solidFill>
          <a:ln/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365760"/>
            <a:ext cx="457200" cy="457200"/>
          </a:xfrm>
          <a:prstGeom prst="rect">
            <a:avLst/>
          </a:prstGeom>
          <a:solidFill>
            <a:srgbClr val="E836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71600" y="36576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月结成本分摊防呆控制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188720"/>
            <a:ext cx="3657600" cy="3291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188720"/>
            <a:ext cx="3657600" cy="54864"/>
          </a:xfrm>
          <a:prstGeom prst="rect">
            <a:avLst/>
          </a:prstGeom>
          <a:solidFill>
            <a:srgbClr val="E8363B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137160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禁止分摊至历史产成品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920240"/>
            <a:ext cx="31089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E8363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逻辑控制</a:t>
            </a:r>
            <a:endParaRPr lang="en-US" sz="13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通过增强逻辑禁止将差异分摊至已完工的历史产成品，强制仅分摊至当月生产工单</a:t>
            </a:r>
            <a:endParaRPr lang="en-US" sz="1300" dirty="0"/>
          </a:p>
          <a:p>
            <a:pPr algn="l" indent="0" marL="0">
              <a:lnSpc>
                <a:spcPct val="130000"/>
              </a:lnSpc>
              <a:buNone/>
            </a:pPr>
            <a:endParaRPr lang="en-US" sz="13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E8363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技术实现</a:t>
            </a:r>
            <a:endParaRPr lang="en-US" sz="13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增强点位于事务代码步骤17，当用户选择非分配订单选项时，系统禁止过账操作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754880" y="1188720"/>
            <a:ext cx="3657600" cy="3291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1188720"/>
            <a:ext cx="3657600" cy="54864"/>
          </a:xfrm>
          <a:prstGeom prst="rect">
            <a:avLst/>
          </a:prstGeom>
          <a:solidFill>
            <a:srgbClr val="E8363B"/>
          </a:solidFill>
          <a:ln/>
        </p:spPr>
      </p:sp>
      <p:sp>
        <p:nvSpPr>
          <p:cNvPr id="11" name="Text 9"/>
          <p:cNvSpPr/>
          <p:nvPr/>
        </p:nvSpPr>
        <p:spPr>
          <a:xfrm>
            <a:off x="5029200" y="137160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禁止制造费用计入非制造类成本中心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5029200" y="2011680"/>
            <a:ext cx="31089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E8363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科目控制</a:t>
            </a:r>
            <a:endParaRPr lang="en-US" sz="13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禁止非制造费用科目计入G类（一般费用）和F类（销售费用）成本中心</a:t>
            </a:r>
            <a:endParaRPr lang="en-US" sz="1300" dirty="0"/>
          </a:p>
          <a:p>
            <a:pPr algn="l" indent="0" marL="0">
              <a:lnSpc>
                <a:spcPct val="130000"/>
              </a:lnSpc>
              <a:buNone/>
            </a:pPr>
            <a:endParaRPr lang="en-US" sz="13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E8363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源头防错</a:t>
            </a:r>
            <a:endParaRPr lang="en-US" sz="13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在月结人工介入操作前进行前置校验，防止因选错成本中心类型导致后续报错，提升月结效率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365760"/>
            <a:ext cx="457200" cy="457200"/>
          </a:xfrm>
          <a:prstGeom prst="rect">
            <a:avLst/>
          </a:prstGeom>
          <a:solidFill>
            <a:srgbClr val="E836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71600" y="36576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物料主数据价格控制校验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097280"/>
            <a:ext cx="7680960" cy="1005840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1097280"/>
            <a:ext cx="7132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363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标准规则：</a:t>
            </a:r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价格控制 S + 价格确定 3    </a:t>
            </a:r>
            <a:pPr algn="ctr" indent="0" marL="0">
              <a:buNone/>
            </a:pPr>
            <a:r>
              <a:rPr lang="en-US" sz="1600" b="1" dirty="0">
                <a:solidFill>
                  <a:srgbClr val="E8363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禁止：</a:t>
            </a:r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V 价 + 价格确定 2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31520" y="2377440"/>
            <a:ext cx="3657600" cy="2194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731520" y="2377440"/>
            <a:ext cx="3657600" cy="54864"/>
          </a:xfrm>
          <a:prstGeom prst="rect">
            <a:avLst/>
          </a:prstGeom>
          <a:solidFill>
            <a:srgbClr val="E8363B"/>
          </a:solidFill>
          <a:ln/>
        </p:spPr>
      </p:sp>
      <p:sp>
        <p:nvSpPr>
          <p:cNvPr id="9" name="Text 7"/>
          <p:cNvSpPr/>
          <p:nvPr/>
        </p:nvSpPr>
        <p:spPr>
          <a:xfrm>
            <a:off x="1005840" y="256032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异常推送机制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3017520"/>
            <a:ext cx="310896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每日检查新增物料</a:t>
            </a:r>
            <a:endParaRPr lang="en-US" sz="13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非S价物料自动推送异常清单</a:t>
            </a:r>
            <a:endParaRPr lang="en-US" sz="13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推送至IT邮箱及财务组</a:t>
            </a:r>
            <a:endParaRPr lang="en-US" sz="13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要求及时调整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754880" y="2377440"/>
            <a:ext cx="3657600" cy="2194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754880" y="2377440"/>
            <a:ext cx="3657600" cy="54864"/>
          </a:xfrm>
          <a:prstGeom prst="rect">
            <a:avLst/>
          </a:prstGeom>
          <a:solidFill>
            <a:srgbClr val="E8363B"/>
          </a:solidFill>
          <a:ln/>
        </p:spPr>
      </p:sp>
      <p:sp>
        <p:nvSpPr>
          <p:cNvPr id="13" name="Text 11"/>
          <p:cNvSpPr/>
          <p:nvPr/>
        </p:nvSpPr>
        <p:spPr>
          <a:xfrm>
            <a:off x="5029200" y="256032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报表功能增强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029200" y="3017520"/>
            <a:ext cx="310896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JMN471报表增加价格控制字段</a:t>
            </a:r>
            <a:endParaRPr lang="en-US" sz="13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便于日常监控与统计</a:t>
            </a:r>
            <a:endParaRPr lang="en-US" sz="13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覆盖所有工厂及海内外系统</a:t>
            </a:r>
            <a:endParaRPr lang="en-US" sz="13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从源头杜绝月末差异分摊失败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365760"/>
            <a:ext cx="457200" cy="457200"/>
          </a:xfrm>
          <a:prstGeom prst="rect">
            <a:avLst/>
          </a:prstGeom>
          <a:solidFill>
            <a:srgbClr val="E836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71600" y="36576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流程规范与权限管理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188720"/>
            <a:ext cx="2468880" cy="3291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188720"/>
            <a:ext cx="2468880" cy="54864"/>
          </a:xfrm>
          <a:prstGeom prst="rect">
            <a:avLst/>
          </a:prstGeom>
          <a:solidFill>
            <a:srgbClr val="E8363B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137160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需求提报流程合规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14400" y="1920240"/>
            <a:ext cx="210312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需求必须由业务部门人员作为提出人发起</a:t>
            </a:r>
            <a:endParaRPr lang="en-US" sz="1200" dirty="0"/>
          </a:p>
          <a:p>
            <a:pPr algn="l"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严禁IT人员自行提报</a:t>
            </a:r>
            <a:endParaRPr lang="en-US" sz="1200" dirty="0"/>
          </a:p>
          <a:p>
            <a:pPr algn="l"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确保流程经过业务部门审批，满足审计要求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429000" y="1188720"/>
            <a:ext cx="2468880" cy="3291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429000" y="1188720"/>
            <a:ext cx="2468880" cy="54864"/>
          </a:xfrm>
          <a:prstGeom prst="rect">
            <a:avLst/>
          </a:prstGeom>
          <a:solidFill>
            <a:srgbClr val="E8363B"/>
          </a:solidFill>
          <a:ln/>
        </p:spPr>
      </p:sp>
      <p:sp>
        <p:nvSpPr>
          <p:cNvPr id="11" name="Text 9"/>
          <p:cNvSpPr/>
          <p:nvPr/>
        </p:nvSpPr>
        <p:spPr>
          <a:xfrm>
            <a:off x="3611880" y="137160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代码开发权限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3611880" y="1920240"/>
            <a:ext cx="210312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禁止业务部门工程师直接编写代码</a:t>
            </a:r>
            <a:endParaRPr lang="en-US" sz="1200" dirty="0"/>
          </a:p>
          <a:p>
            <a:pPr algn="l"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IT部门需严格把控代码开发权限</a:t>
            </a:r>
            <a:endParaRPr lang="en-US" sz="1200" dirty="0"/>
          </a:p>
          <a:p>
            <a:pPr algn="l"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明确职责边界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126480" y="1188720"/>
            <a:ext cx="2468880" cy="3291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126480" y="1188720"/>
            <a:ext cx="2468880" cy="54864"/>
          </a:xfrm>
          <a:prstGeom prst="rect">
            <a:avLst/>
          </a:prstGeom>
          <a:solidFill>
            <a:srgbClr val="E8363B"/>
          </a:solidFill>
          <a:ln/>
        </p:spPr>
      </p:sp>
      <p:sp>
        <p:nvSpPr>
          <p:cNvPr id="15" name="Text 13"/>
          <p:cNvSpPr/>
          <p:nvPr/>
        </p:nvSpPr>
        <p:spPr>
          <a:xfrm>
            <a:off x="6309360" y="137160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后台程序前台化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6309360" y="1920240"/>
            <a:ext cx="210312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将后台程序封装为前台事务代码</a:t>
            </a:r>
            <a:endParaRPr lang="en-US" sz="1200" dirty="0"/>
          </a:p>
          <a:p>
            <a:pPr algn="l"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解决SD工程师频繁申请后台权限问题</a:t>
            </a:r>
            <a:endParaRPr lang="en-US" sz="1200" dirty="0"/>
          </a:p>
          <a:p>
            <a:pPr algn="l"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新事务代码权限仅分配给IT内部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74320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400" b="1" dirty="0">
                <a:solidFill>
                  <a:srgbClr val="E8363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</a:t>
            </a:r>
            <a:endParaRPr lang="en-US" sz="14400" dirty="0"/>
          </a:p>
        </p:txBody>
      </p:sp>
      <p:sp>
        <p:nvSpPr>
          <p:cNvPr id="3" name="Text 1"/>
          <p:cNvSpPr/>
          <p:nvPr/>
        </p:nvSpPr>
        <p:spPr>
          <a:xfrm>
            <a:off x="3840480" y="1645920"/>
            <a:ext cx="47548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产品地图与</a:t>
            </a:r>
            <a:endParaRPr lang="en-US" sz="3600" dirty="0"/>
          </a:p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渠道返利系统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3840480" y="3474720"/>
            <a:ext cx="1828800" cy="54864"/>
          </a:xfrm>
          <a:prstGeom prst="rect">
            <a:avLst/>
          </a:prstGeom>
          <a:solidFill>
            <a:srgbClr val="E8363B"/>
          </a:solidFill>
          <a:ln/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365760"/>
            <a:ext cx="457200" cy="457200"/>
          </a:xfrm>
          <a:prstGeom prst="rect">
            <a:avLst/>
          </a:prstGeom>
          <a:solidFill>
            <a:srgbClr val="E836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04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71600" y="36576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产品地图系统 — 工厂型号台账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097280"/>
            <a:ext cx="7680960" cy="1188720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1097280"/>
            <a:ext cx="71323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66666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业务痛点  </a:t>
            </a:r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国内等待 4h · 海外等待 8h  </a:t>
            </a:r>
            <a:pPr algn="ctr" indent="0" marL="0">
              <a:buNone/>
            </a:pPr>
            <a:r>
              <a:rPr lang="en-US" sz="1800" b="1" dirty="0">
                <a:solidFill>
                  <a:srgbClr val="E8363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→  </a:t>
            </a:r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预计每次选型节省 </a:t>
            </a:r>
            <a:pPr algn="ctr" indent="0" marL="0">
              <a:buNone/>
            </a:pPr>
            <a:r>
              <a:rPr lang="en-US" sz="2200" b="1" dirty="0">
                <a:solidFill>
                  <a:srgbClr val="E8363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12小时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731520" y="2560320"/>
            <a:ext cx="365760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731520" y="2560320"/>
            <a:ext cx="3657600" cy="54864"/>
          </a:xfrm>
          <a:prstGeom prst="rect">
            <a:avLst/>
          </a:prstGeom>
          <a:solidFill>
            <a:srgbClr val="E8363B"/>
          </a:solidFill>
          <a:ln/>
        </p:spPr>
      </p:sp>
      <p:sp>
        <p:nvSpPr>
          <p:cNvPr id="9" name="Text 7"/>
          <p:cNvSpPr/>
          <p:nvPr/>
        </p:nvSpPr>
        <p:spPr>
          <a:xfrm>
            <a:off x="1005840" y="274320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技术实现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315468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主数据架构，后台统一维护工厂信息</a:t>
            </a:r>
            <a:endParaRPr lang="en-US" sz="130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各区域地图通过字段引用自动获取</a:t>
            </a:r>
            <a:endParaRPr lang="en-US" sz="130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研发信息与生产工厂信息分离</a:t>
            </a:r>
            <a:endParaRPr lang="en-US" sz="130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敏感数据单独控制访问权限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754880" y="2560320"/>
            <a:ext cx="365760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754880" y="2560320"/>
            <a:ext cx="3657600" cy="54864"/>
          </a:xfrm>
          <a:prstGeom prst="rect">
            <a:avLst/>
          </a:prstGeom>
          <a:solidFill>
            <a:srgbClr val="E8363B"/>
          </a:solidFill>
          <a:ln/>
        </p:spPr>
      </p:sp>
      <p:sp>
        <p:nvSpPr>
          <p:cNvPr id="13" name="Text 11"/>
          <p:cNvSpPr/>
          <p:nvPr/>
        </p:nvSpPr>
        <p:spPr>
          <a:xfrm>
            <a:off x="5029200" y="274320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风险识别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029200" y="315468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业务可能绕过计划部门直接下单</a:t>
            </a:r>
            <a:endParaRPr lang="en-US" sz="130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可能导致产能利用不均或排产混乱</a:t>
            </a:r>
            <a:endParaRPr lang="en-US" sz="130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需在开发前确认是否还有其他字段</a:t>
            </a:r>
            <a:endParaRPr lang="en-US" sz="130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避免后续反复修改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365760"/>
            <a:ext cx="457200" cy="457200"/>
          </a:xfrm>
          <a:prstGeom prst="rect">
            <a:avLst/>
          </a:prstGeom>
          <a:solidFill>
            <a:srgbClr val="E836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05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71600" y="36576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渠道返利系统 — 接口改造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097280"/>
            <a:ext cx="7680960" cy="822960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1097280"/>
            <a:ext cx="7132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363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数据切分点：</a:t>
            </a:r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2026年8月1日 — 仅展示之后新增的返利余额，旧数据线下结算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31520" y="2194560"/>
            <a:ext cx="365760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731520" y="2194560"/>
            <a:ext cx="3657600" cy="54864"/>
          </a:xfrm>
          <a:prstGeom prst="rect">
            <a:avLst/>
          </a:prstGeom>
          <a:solidFill>
            <a:srgbClr val="E8363B"/>
          </a:solidFill>
          <a:ln/>
        </p:spPr>
      </p:sp>
      <p:sp>
        <p:nvSpPr>
          <p:cNvPr id="9" name="Text 7"/>
          <p:cNvSpPr/>
          <p:nvPr/>
        </p:nvSpPr>
        <p:spPr>
          <a:xfrm>
            <a:off x="1005840" y="237744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技术实现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834640"/>
            <a:ext cx="31089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SAP表ZID331新增"创建日期"字段</a:t>
            </a:r>
            <a:endParaRPr lang="en-US" sz="130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接口增加时间过滤条件</a:t>
            </a:r>
            <a:endParaRPr lang="en-US" sz="130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仅抓取8月1日之后数据</a:t>
            </a:r>
            <a:endParaRPr lang="en-US" sz="130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新增"售后折款"字段同步至渠道系统</a:t>
            </a:r>
            <a:endParaRPr lang="en-US" sz="130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历史数据不作为期初导入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754880" y="2194560"/>
            <a:ext cx="365760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754880" y="2194560"/>
            <a:ext cx="3657600" cy="54864"/>
          </a:xfrm>
          <a:prstGeom prst="rect">
            <a:avLst/>
          </a:prstGeom>
          <a:solidFill>
            <a:srgbClr val="E8363B"/>
          </a:solidFill>
          <a:ln/>
        </p:spPr>
      </p:sp>
      <p:sp>
        <p:nvSpPr>
          <p:cNvPr id="13" name="Text 11"/>
          <p:cNvSpPr/>
          <p:nvPr/>
        </p:nvSpPr>
        <p:spPr>
          <a:xfrm>
            <a:off x="5029200" y="237744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设计规范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029200" y="2834640"/>
            <a:ext cx="31089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所有自建表必须包含完整审计字段</a:t>
            </a:r>
            <a:endParaRPr lang="en-US" sz="1300" dirty="0"/>
          </a:p>
          <a:p>
            <a:pPr algn="l" lvl="1" indent="0" marL="0">
              <a:spcAft>
                <a:spcPts val="500"/>
              </a:spcAft>
              <a:buNone/>
            </a:pPr>
            <a:r>
              <a:rPr lang="en-US" sz="1100" dirty="0">
                <a:solidFill>
                  <a:srgbClr val="666666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（创建人、创建日期、修改人、修改日期）</a:t>
            </a:r>
            <a:endParaRPr lang="en-US" sz="130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严禁仅使用单一日期字段</a:t>
            </a:r>
            <a:endParaRPr lang="en-US" sz="130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频繁变动的销售政策采用配置化开发</a:t>
            </a:r>
            <a:endParaRPr lang="en-US" sz="130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减少硬编码，降低维护成本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IT系统需求评审会议（W30）</dc:title>
  <dc:subject>PptxGenJS Presentation</dc:subject>
  <dc:creator>Hermes Agent</dc:creator>
  <cp:lastModifiedBy>Hermes Agent</cp:lastModifiedBy>
  <cp:revision>1</cp:revision>
  <dcterms:created xsi:type="dcterms:W3CDTF">2026-07-22T02:32:52Z</dcterms:created>
  <dcterms:modified xsi:type="dcterms:W3CDTF">2026-07-22T02:32:52Z</dcterms:modified>
</cp:coreProperties>
</file>